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331" r:id="rId4"/>
    <p:sldId id="339" r:id="rId5"/>
    <p:sldId id="340" r:id="rId6"/>
    <p:sldId id="333" r:id="rId7"/>
    <p:sldId id="342" r:id="rId8"/>
    <p:sldId id="329" r:id="rId9"/>
    <p:sldId id="334" r:id="rId10"/>
    <p:sldId id="337" r:id="rId11"/>
    <p:sldId id="336" r:id="rId12"/>
    <p:sldId id="332" r:id="rId13"/>
    <p:sldId id="338" r:id="rId14"/>
    <p:sldId id="341" r:id="rId15"/>
    <p:sldId id="335" r:id="rId1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000"/>
    <a:srgbClr val="4472C4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5" autoAdjust="0"/>
    <p:restoredTop sz="95184" autoAdjust="0"/>
  </p:normalViewPr>
  <p:slideViewPr>
    <p:cSldViewPr snapToGrid="0">
      <p:cViewPr varScale="1">
        <p:scale>
          <a:sx n="85" d="100"/>
          <a:sy n="85" d="100"/>
        </p:scale>
        <p:origin x="108" y="4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57C4F2-DA80-4C96-9710-C8EF5A95F347}" type="datetimeFigureOut">
              <a:rPr lang="ko-KR" altLang="en-US" smtClean="0"/>
              <a:t>2024-03-22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D505CA-08AA-4CF8-A0B2-69FFBEE066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54256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D989A2-E6AA-F19F-1EF9-EFF570201B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8C34DEE-4600-0B3A-7ADD-99830B1C17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E449174-D9BB-FAEA-A322-DA3BF06BC7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D23D4-8C4C-4EF9-B298-D5B0898CBB10}" type="datetime1">
              <a:rPr lang="ko-KR" altLang="en-US" smtClean="0"/>
              <a:t>2024-03-22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84170D8-7F3D-F9E9-8680-8B0DC6CB56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9068A15-9375-C17F-A859-93CDC2C17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E9AA7-29BF-4588-B153-0341F1751A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3766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869A0B-7D16-58F1-5F26-8B95FBF618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C58D52E-30E1-F3BD-D40C-EA11764437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505D32A-F7A2-1FA6-486F-4BF5F783EA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94F00-8F8F-461E-8067-48A20B1CEE86}" type="datetime1">
              <a:rPr lang="ko-KR" altLang="en-US" smtClean="0"/>
              <a:t>2024-03-22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51FC6DA-7EFC-74BB-1773-D3AB033B5E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1C2B758-DBF9-F20D-C6B7-9D36466E4C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E9AA7-29BF-4588-B153-0341F1751A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4646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39608DC-0201-0FCF-8664-C0CDD6FDF4F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977D8D2-F0F7-DEAC-3B08-3901A065CC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95BDE18-4AC2-0AD0-DA1E-84F306B71F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6EE17-CD8C-49DE-8239-FC91CDD3E7A3}" type="datetime1">
              <a:rPr lang="ko-KR" altLang="en-US" smtClean="0"/>
              <a:t>2024-03-22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7AFF070-848C-9146-1F18-6FF793D525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68968E8-72C6-8F31-4421-AD3B78C632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E9AA7-29BF-4588-B153-0341F1751A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86244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E0F269E-6787-0AC5-20FF-277B4BEAB8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B34E599-C959-0815-15B4-CF255A7DCC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60946-7682-4D6E-A4AF-15DEB6CA6F00}" type="datetime1">
              <a:rPr lang="ko-KR" altLang="en-US" smtClean="0"/>
              <a:t>2024-03-22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DC68718-A5F9-2245-3470-704C8DAFBA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8976394-9C80-2962-AD69-51011AE08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E9AA7-29BF-4588-B153-0341F1751ACF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499D415-D1A2-EC89-3A5F-E80AEACE5D47}"/>
              </a:ext>
            </a:extLst>
          </p:cNvPr>
          <p:cNvSpPr/>
          <p:nvPr userDrawn="1"/>
        </p:nvSpPr>
        <p:spPr>
          <a:xfrm>
            <a:off x="0" y="0"/>
            <a:ext cx="12192000" cy="681037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8C568B0-2704-2C03-F57A-089D23682CD9}"/>
              </a:ext>
            </a:extLst>
          </p:cNvPr>
          <p:cNvSpPr/>
          <p:nvPr userDrawn="1"/>
        </p:nvSpPr>
        <p:spPr>
          <a:xfrm>
            <a:off x="0" y="-1"/>
            <a:ext cx="800499" cy="68103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1E91367-A60E-377E-2DFB-3A22D94AF3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1353800" cy="681037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530800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9BD044-3EC6-EE2D-358F-4709F37EF6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9A8D040-CE90-1B26-8C66-6A582B98D1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593203E-BB78-1340-5956-6C0135DE6D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D9EE6-397A-4268-9E86-90D4EE1A8497}" type="datetime1">
              <a:rPr lang="ko-KR" altLang="en-US" smtClean="0"/>
              <a:t>2024-03-22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49D85C8-0EF3-1D3C-BD4C-6FE5EDD0D5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E607F2F-FC40-0341-E2BD-814D7B193E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E9AA7-29BF-4588-B153-0341F1751A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3002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B7E7CB-9182-896C-8BA2-076ED9FFB1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B8F8B90-284F-4B03-72FC-3F421B8A61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DB29E53-449C-1EA1-4413-C293D20771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2AC6D4C-0392-0CC3-B816-509112D385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509BB-7058-4071-8488-D2F9CB71F04E}" type="datetime1">
              <a:rPr lang="ko-KR" altLang="en-US" smtClean="0"/>
              <a:t>2024-03-22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A1E63F2-5FBE-EDE1-A92C-FD07FE9E13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3F3E341-6FE0-6736-C857-9F51AD6DB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E9AA7-29BF-4588-B153-0341F1751A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0677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8DD7A6-B2CB-0768-13A0-4028581879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6342CF7-F4FF-6E9B-E74D-1239CCDAAD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5061BC7-CF12-E384-D300-FEFA91AE87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2C5BC33-3EF7-8CE7-A65B-04B1DA002D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209DEFE-95A0-DDE6-B3D7-58AEE9E3D4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2E4F9B3-4285-F7C7-F857-21D2B31AF5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EAD37-90CA-4850-8F12-1DC3BE28F3D1}" type="datetime1">
              <a:rPr lang="ko-KR" altLang="en-US" smtClean="0"/>
              <a:t>2024-03-22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2CA9A31-E481-2052-36CD-49F412832C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8398874-06DD-1FAF-BFE1-046AFA6A6C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E9AA7-29BF-4588-B153-0341F1751A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02447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F90FBE-6406-0DAB-D2CB-B5C8DFD256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0B5CD20-5BEE-B9B9-11A6-2F0964168E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5F803-F22B-457A-BE59-A33AE206A8C8}" type="datetime1">
              <a:rPr lang="ko-KR" altLang="en-US" smtClean="0"/>
              <a:t>2024-03-22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1BBA30B-4D76-A230-A199-B88D729675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FBD98FE-D3A1-C740-BC10-881B31A6E8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E9AA7-29BF-4588-B153-0341F1751A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56413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82E6C2A-EE80-F70A-0FC4-45DF6751CB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2464D-EB7C-45C7-8B3C-5A9CCDC884B8}" type="datetime1">
              <a:rPr lang="ko-KR" altLang="en-US" smtClean="0"/>
              <a:t>2024-03-22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80DD15C-8B91-48BB-3AF5-DE51E39A29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E7C2744-AB2F-B2B2-ABD2-14D8FBC15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E9AA7-29BF-4588-B153-0341F1751A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91130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2EEA80-AB23-3B01-0DC4-D1C3A689A8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32C38F7-9075-96E7-84A4-E1C77FD383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8F97730-789D-FFE4-71CA-2AB91BA098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058F6E0-31E6-28A0-F3F8-928B8229A5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E5112F-140F-4384-9395-3DE2D97B29A3}" type="datetime1">
              <a:rPr lang="ko-KR" altLang="en-US" smtClean="0"/>
              <a:t>2024-03-22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A192E5E-C2F3-7129-4791-99B50D470D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68804F0-862A-6D51-8B00-E30947BCF7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E9AA7-29BF-4588-B153-0341F1751A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12246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43F4FE-09E6-442F-7B08-95A3DB9914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A126EB5-A8AC-A4E4-6AD8-48A66913CBA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8604649-3A7B-A896-F33A-E0E69EAC28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3BB4B52-9E84-FC4D-8A26-7D708885E6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7A509-93E9-41D0-B404-AC73D99EFC86}" type="datetime1">
              <a:rPr lang="ko-KR" altLang="en-US" smtClean="0"/>
              <a:t>2024-03-22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84071C0-A84A-864B-90FE-36BC1F7676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5D5DF27-3449-B187-CB82-B125E3BCAC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E9AA7-29BF-4588-B153-0341F1751A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45574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E2289CC-5218-7EC4-EA16-68DF48942C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23C6E1C-18F5-B566-6000-BEDE119EB0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505594A-910E-50F7-027F-CA2D7CE623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F4DE36-4BCC-47CC-84FD-821E9EA95BC8}" type="datetime1">
              <a:rPr lang="ko-KR" altLang="en-US" smtClean="0"/>
              <a:t>2024-03-22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D02E4DE-CD25-4E08-3FBC-8EAE724516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E039DDD-0E21-F26E-24FE-39B7A8F7B9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7E9AA7-29BF-4588-B153-0341F1751A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44114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ifigotin/imagenetmini-1000" TargetMode="External"/><Relationship Id="rId7" Type="http://schemas.openxmlformats.org/officeDocument/2006/relationships/image" Target="../media/image39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lgresearch.ai/aigraduateschool/introduction" TargetMode="External"/><Relationship Id="rId3" Type="http://schemas.openxmlformats.org/officeDocument/2006/relationships/image" Target="../media/image49.png"/><Relationship Id="rId7" Type="http://schemas.openxmlformats.org/officeDocument/2006/relationships/hyperlink" Target="https://www.chosun.com/economy/2024/03/20/LJDJR6TQCZG4JFCUH2AZSWX7TE/" TargetMode="Externa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hyperlink" Target="https://seinchoi.notion.site/GPU-734ee164cea541e8af1b9f5cab6d41fe?pvs=4" TargetMode="External"/><Relationship Id="rId9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3428B8-E024-F6E1-B783-241244F4396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/>
              <a:t>VGG16 (2)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CBA08E-6C74-936E-F7A4-4AAAC478A2B2}"/>
              </a:ext>
            </a:extLst>
          </p:cNvPr>
          <p:cNvSpPr txBox="1"/>
          <p:nvPr/>
        </p:nvSpPr>
        <p:spPr>
          <a:xfrm>
            <a:off x="9818558" y="6230486"/>
            <a:ext cx="2023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2115686 </a:t>
            </a:r>
            <a:r>
              <a:rPr lang="ko-KR" altLang="en-US" dirty="0" err="1"/>
              <a:t>최세인</a:t>
            </a:r>
            <a:endParaRPr lang="ko-KR" altLang="en-US" dirty="0"/>
          </a:p>
        </p:txBody>
      </p:sp>
      <p:sp>
        <p:nvSpPr>
          <p:cNvPr id="6" name="부제목 5">
            <a:extLst>
              <a:ext uri="{FF2B5EF4-FFF2-40B4-BE49-F238E27FC236}">
                <a16:creationId xmlns:a16="http://schemas.microsoft.com/office/drawing/2014/main" id="{FDBC7048-5864-9D17-9AC0-1DF84D7B39F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/>
              <a:t>VERY DEEP CONVOLUTIONAL NETWORKS FOR LARGESCALE IMAGE RECOGNITION</a:t>
            </a:r>
            <a:endParaRPr lang="ko-KR" altLang="en-US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D120BF-34F2-9CB3-43B7-ADBEFEA0A27B}"/>
              </a:ext>
            </a:extLst>
          </p:cNvPr>
          <p:cNvSpPr txBox="1"/>
          <p:nvPr/>
        </p:nvSpPr>
        <p:spPr>
          <a:xfrm>
            <a:off x="7256112" y="6230486"/>
            <a:ext cx="2023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2024-03-24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243925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400E358-1396-1130-639E-3FC1B3B47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E9AA7-29BF-4588-B153-0341F1751ACF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FA3E833B-07AF-85BE-4473-8D0A200DB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VGG16 compile, train</a:t>
            </a:r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9E3531-FE8C-F273-14A2-4CEE64932938}"/>
              </a:ext>
            </a:extLst>
          </p:cNvPr>
          <p:cNvSpPr txBox="1"/>
          <p:nvPr/>
        </p:nvSpPr>
        <p:spPr>
          <a:xfrm>
            <a:off x="3738378" y="1811383"/>
            <a:ext cx="27767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i="1">
                <a:solidFill>
                  <a:schemeClr val="bg1"/>
                </a:solidFill>
              </a:rPr>
              <a:t>api</a:t>
            </a:r>
            <a:r>
              <a:rPr lang="ko-KR" altLang="en-US" sz="800" i="1">
                <a:solidFill>
                  <a:schemeClr val="bg1"/>
                </a:solidFill>
              </a:rPr>
              <a:t>에서 </a:t>
            </a:r>
            <a:r>
              <a:rPr lang="en-US" altLang="ko-KR" sz="800" i="1">
                <a:solidFill>
                  <a:schemeClr val="bg1"/>
                </a:solidFill>
              </a:rPr>
              <a:t>val accuracy </a:t>
            </a:r>
            <a:r>
              <a:rPr lang="ko-KR" altLang="en-US" sz="800" i="1">
                <a:solidFill>
                  <a:schemeClr val="bg1"/>
                </a:solidFill>
              </a:rPr>
              <a:t>추적이 안됨 </a:t>
            </a:r>
            <a:r>
              <a:rPr lang="en-US" altLang="ko-KR" sz="800" i="1">
                <a:solidFill>
                  <a:schemeClr val="bg1"/>
                </a:solidFill>
              </a:rPr>
              <a:t>– </a:t>
            </a:r>
            <a:r>
              <a:rPr lang="ko-KR" altLang="en-US" sz="800" i="1">
                <a:solidFill>
                  <a:schemeClr val="bg1"/>
                </a:solidFill>
              </a:rPr>
              <a:t>따라서 </a:t>
            </a:r>
            <a:r>
              <a:rPr lang="en-US" altLang="ko-KR" sz="800" i="1">
                <a:solidFill>
                  <a:schemeClr val="bg1"/>
                </a:solidFill>
              </a:rPr>
              <a:t>val_loss </a:t>
            </a:r>
            <a:r>
              <a:rPr lang="ko-KR" altLang="en-US" sz="800" i="1">
                <a:solidFill>
                  <a:schemeClr val="bg1"/>
                </a:solidFill>
              </a:rPr>
              <a:t>사용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605A767A-0883-2C9F-E9D4-38A5E76F72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654" y="1126896"/>
            <a:ext cx="10945706" cy="4604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0866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7F40C9A-203A-8C28-2755-183DE2C05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E9AA7-29BF-4588-B153-0341F1751ACF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AB62D8A5-F31E-D7A1-CA63-625AAD163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VGG16 – ImageNet</a:t>
            </a:r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1F33384-2516-F4F5-4FC2-9B95B50C7C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1597" y="1001484"/>
            <a:ext cx="2827249" cy="233229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31B5122-64B8-90AC-92D9-CE67F36A22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935" y="1001484"/>
            <a:ext cx="2632294" cy="506344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9F514DD-82BC-A2FF-59C6-37369797B9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7154" y="1001484"/>
            <a:ext cx="2534443" cy="4765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5180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7F40C9A-203A-8C28-2755-183DE2C05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E9AA7-29BF-4588-B153-0341F1751ACF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AB62D8A5-F31E-D7A1-CA63-625AAD163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VGG16 – ImageNet_mini</a:t>
            </a:r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2689C84-47C3-039A-E09B-9AA2B08C5A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069" y="2529105"/>
            <a:ext cx="4987834" cy="343040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A15AFFF-7A2C-0A2D-977D-FCC9E3F6424B}"/>
              </a:ext>
            </a:extLst>
          </p:cNvPr>
          <p:cNvSpPr txBox="1"/>
          <p:nvPr/>
        </p:nvSpPr>
        <p:spPr>
          <a:xfrm>
            <a:off x="957836" y="1237041"/>
            <a:ext cx="742623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>
                <a:hlinkClick r:id="rId3"/>
              </a:rPr>
              <a:t>https://www.kaggle.com/datasets/ifigotin/imagenetmini-1000</a:t>
            </a:r>
            <a:endParaRPr lang="en-US" altLang="ko-KR" sz="1400"/>
          </a:p>
          <a:p>
            <a:endParaRPr lang="ko-KR" altLang="en-US" sz="14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74746E0-53A3-5DC7-30C8-7F98C04401E4}"/>
              </a:ext>
            </a:extLst>
          </p:cNvPr>
          <p:cNvSpPr txBox="1"/>
          <p:nvPr/>
        </p:nvSpPr>
        <p:spPr>
          <a:xfrm>
            <a:off x="698863" y="898487"/>
            <a:ext cx="47962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/>
              <a:t>kaggle</a:t>
            </a:r>
            <a:r>
              <a:rPr lang="ko-KR" altLang="en-US" sz="1600"/>
              <a:t>에서 작은 </a:t>
            </a:r>
            <a:r>
              <a:rPr lang="en-US" altLang="ko-KR" sz="1600"/>
              <a:t>imagenet dataset </a:t>
            </a:r>
            <a:r>
              <a:rPr lang="ko-KR" altLang="en-US" sz="1600"/>
              <a:t>다운로드 </a:t>
            </a:r>
            <a:endParaRPr lang="en-US" altLang="ko-KR" sz="16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3B2F953-AC0B-91A4-40A9-0F33B90A836E}"/>
              </a:ext>
            </a:extLst>
          </p:cNvPr>
          <p:cNvSpPr txBox="1"/>
          <p:nvPr/>
        </p:nvSpPr>
        <p:spPr>
          <a:xfrm>
            <a:off x="957836" y="1543960"/>
            <a:ext cx="47962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/>
              <a:t>test</a:t>
            </a:r>
            <a:r>
              <a:rPr lang="ko-KR" altLang="en-US" sz="1400"/>
              <a:t>폴더는 </a:t>
            </a:r>
            <a:r>
              <a:rPr lang="en-US" altLang="ko-KR" sz="1400"/>
              <a:t>val</a:t>
            </a:r>
            <a:r>
              <a:rPr lang="ko-KR" altLang="en-US" sz="1400"/>
              <a:t>을 복제하여 사용</a:t>
            </a:r>
            <a:endParaRPr lang="en-US" altLang="ko-KR" sz="14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1A4B673-BBE8-B233-007A-5B9ADAA84610}"/>
              </a:ext>
            </a:extLst>
          </p:cNvPr>
          <p:cNvSpPr txBox="1"/>
          <p:nvPr/>
        </p:nvSpPr>
        <p:spPr>
          <a:xfrm>
            <a:off x="957836" y="1861237"/>
            <a:ext cx="47962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/>
              <a:t>acc, loss </a:t>
            </a:r>
            <a:r>
              <a:rPr lang="ko-KR" altLang="en-US" sz="1400"/>
              <a:t>개형 보기 위함</a:t>
            </a:r>
            <a:endParaRPr lang="en-US" altLang="ko-KR" sz="140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AE0BE4FC-D670-F5A4-E449-5593A3CEFB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9144" y="956119"/>
            <a:ext cx="3389920" cy="254244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FB7C96E9-915A-A471-B717-D62DBB28AD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1765" y="4844932"/>
            <a:ext cx="5487166" cy="1114581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7DBB5821-EFC7-B057-9619-013F3665AC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74445" y="886560"/>
            <a:ext cx="2256298" cy="368480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A62DA384-48CB-A112-E8AA-5B92DDAB16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82246" y="5502249"/>
            <a:ext cx="3429479" cy="914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6733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7F40C9A-203A-8C28-2755-183DE2C05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E9AA7-29BF-4588-B153-0341F1751ACF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AB62D8A5-F31E-D7A1-CA63-625AAD163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VGG16 – ImageNet_mini2</a:t>
            </a:r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98B9F66-DCA2-E074-AE21-0A1840BF9EC9}"/>
              </a:ext>
            </a:extLst>
          </p:cNvPr>
          <p:cNvSpPr txBox="1"/>
          <p:nvPr/>
        </p:nvSpPr>
        <p:spPr>
          <a:xfrm>
            <a:off x="698863" y="898487"/>
            <a:ext cx="6781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/>
              <a:t>augmentation + </a:t>
            </a:r>
            <a:r>
              <a:rPr lang="ko-KR" altLang="en-US" sz="1600"/>
              <a:t>모든 </a:t>
            </a:r>
            <a:r>
              <a:rPr lang="en-US" altLang="ko-KR" sz="1600"/>
              <a:t>conv layer</a:t>
            </a:r>
            <a:r>
              <a:rPr lang="ko-KR" altLang="en-US" sz="1600"/>
              <a:t>에 </a:t>
            </a:r>
            <a:r>
              <a:rPr lang="en-US" altLang="ko-KR" sz="1600"/>
              <a:t>initializer, l2 regularization </a:t>
            </a:r>
            <a:r>
              <a:rPr lang="ko-KR" altLang="en-US" sz="1600"/>
              <a:t>추가</a:t>
            </a:r>
            <a:endParaRPr lang="en-US" altLang="ko-KR" sz="160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843D021-B9AE-9BF4-3135-C4E65A103C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3368" y="1312966"/>
            <a:ext cx="2747171" cy="206037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80A4B67-5F70-6C40-3960-94ACEB6770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1937" y="1514907"/>
            <a:ext cx="2262051" cy="420951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A015699-EF6B-7D5F-AFC5-3C0B422FEE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4824" y="3678945"/>
            <a:ext cx="2460729" cy="194166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E8A406C-AB8B-35C1-6694-A1DCD6D32A56}"/>
              </a:ext>
            </a:extLst>
          </p:cNvPr>
          <p:cNvSpPr txBox="1"/>
          <p:nvPr/>
        </p:nvSpPr>
        <p:spPr>
          <a:xfrm>
            <a:off x="1023284" y="2562801"/>
            <a:ext cx="47962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/>
              <a:t>- loss</a:t>
            </a:r>
            <a:r>
              <a:rPr lang="ko-KR" altLang="en-US" sz="1400"/>
              <a:t> 개형 변화함</a:t>
            </a:r>
            <a:endParaRPr lang="en-US" altLang="ko-KR" sz="14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D96AD65-2083-9BD3-2F13-23E06D1EA2F6}"/>
              </a:ext>
            </a:extLst>
          </p:cNvPr>
          <p:cNvSpPr txBox="1"/>
          <p:nvPr/>
        </p:nvSpPr>
        <p:spPr>
          <a:xfrm>
            <a:off x="1023283" y="2952795"/>
            <a:ext cx="53600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/>
              <a:t>- </a:t>
            </a:r>
            <a:r>
              <a:rPr lang="ko-KR" altLang="en-US" sz="1400"/>
              <a:t>특이점 </a:t>
            </a:r>
            <a:r>
              <a:rPr lang="en-US" altLang="ko-KR" sz="1400"/>
              <a:t>: loss 6.X</a:t>
            </a:r>
            <a:r>
              <a:rPr lang="ko-KR" altLang="en-US" sz="1400"/>
              <a:t>에서 </a:t>
            </a:r>
            <a:r>
              <a:rPr lang="en-US" altLang="ko-KR" sz="1400"/>
              <a:t>55.X</a:t>
            </a:r>
            <a:r>
              <a:rPr lang="ko-KR" altLang="en-US" sz="1400"/>
              <a:t>로 시작점 변화함 </a:t>
            </a:r>
            <a:r>
              <a:rPr lang="en-US" altLang="ko-KR" sz="1400"/>
              <a:t>( loss</a:t>
            </a:r>
            <a:r>
              <a:rPr lang="ko-KR" altLang="en-US" sz="1400"/>
              <a:t>값 매우 커짐</a:t>
            </a:r>
            <a:r>
              <a:rPr lang="en-US" altLang="ko-KR" sz="1400"/>
              <a:t>)</a:t>
            </a:r>
            <a:r>
              <a:rPr lang="ko-KR" altLang="en-US" sz="1400"/>
              <a:t> </a:t>
            </a:r>
            <a:endParaRPr lang="en-US" altLang="ko-KR" sz="1400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DE49C3D0-B424-8D72-44B1-51841FD9E3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863" y="1167974"/>
            <a:ext cx="1380337" cy="131261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0B3D5984-7199-1478-62A3-1D49283AC2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61024" y="1262261"/>
            <a:ext cx="4662344" cy="384460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186EC4D3-5B9E-EA31-1DA2-38A44BEE31A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1115" b="-3342"/>
          <a:stretch/>
        </p:blipFill>
        <p:spPr>
          <a:xfrm>
            <a:off x="1132099" y="3280022"/>
            <a:ext cx="3500861" cy="506636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8D2B6BF2-A8C0-2AC7-270B-C261ED87DAF8}"/>
              </a:ext>
            </a:extLst>
          </p:cNvPr>
          <p:cNvSpPr txBox="1"/>
          <p:nvPr/>
        </p:nvSpPr>
        <p:spPr>
          <a:xfrm>
            <a:off x="1223580" y="3732783"/>
            <a:ext cx="53600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/>
              <a:t>cf.</a:t>
            </a:r>
            <a:r>
              <a:rPr lang="ko-KR" altLang="en-US" sz="1100"/>
              <a:t> </a:t>
            </a:r>
            <a:r>
              <a:rPr lang="en-US" altLang="ko-KR" sz="1100"/>
              <a:t>kernel regularizer </a:t>
            </a:r>
            <a:r>
              <a:rPr lang="ko-KR" altLang="en-US" sz="1100"/>
              <a:t>제거했더니 </a:t>
            </a:r>
            <a:r>
              <a:rPr lang="en-US" altLang="ko-KR" sz="1100"/>
              <a:t>loss 6</a:t>
            </a:r>
            <a:r>
              <a:rPr lang="ko-KR" altLang="en-US" sz="1100"/>
              <a:t>으로 복귀</a:t>
            </a:r>
            <a:endParaRPr lang="en-US" altLang="ko-KR" sz="11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8808501-5C4E-D112-8DAD-ADEAEDC3F776}"/>
              </a:ext>
            </a:extLst>
          </p:cNvPr>
          <p:cNvSpPr txBox="1"/>
          <p:nvPr/>
        </p:nvSpPr>
        <p:spPr>
          <a:xfrm>
            <a:off x="1023283" y="4342002"/>
            <a:ext cx="53600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/>
              <a:t>- weight decay vs. L2 regularization</a:t>
            </a:r>
          </a:p>
        </p:txBody>
      </p:sp>
    </p:spTree>
    <p:extLst>
      <p:ext uri="{BB962C8B-B14F-4D97-AF65-F5344CB8AC3E}">
        <p14:creationId xmlns:p14="http://schemas.microsoft.com/office/powerpoint/2010/main" val="14614192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01CFB31-DE1B-8F16-321E-FB44B5F890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E9AA7-29BF-4588-B153-0341F1751ACF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89A04AF2-DB0C-CE67-F9EC-77A11AF7D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VGG16 – ImageNet_mini3</a:t>
            </a:r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465C685-64DB-1A1A-8527-FF7DD2D1A8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8561" y="4317382"/>
            <a:ext cx="4945360" cy="122997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54C2470-DFB0-3C5B-06B4-7F568F60A0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1629" y="1156121"/>
            <a:ext cx="2548487" cy="439123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895F9F5-E1BA-BA04-0279-4D9302D847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1785" y="1156121"/>
            <a:ext cx="2695107" cy="479881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03C2B71-0F59-483A-C7AE-85925EE8C327}"/>
              </a:ext>
            </a:extLst>
          </p:cNvPr>
          <p:cNvSpPr txBox="1"/>
          <p:nvPr/>
        </p:nvSpPr>
        <p:spPr>
          <a:xfrm>
            <a:off x="7220884" y="1727423"/>
            <a:ext cx="479624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/>
              <a:t>train, val dataset shuffle </a:t>
            </a:r>
            <a:r>
              <a:rPr lang="ko-KR" altLang="en-US" sz="1400"/>
              <a:t>추가</a:t>
            </a:r>
            <a:endParaRPr lang="en-US" altLang="ko-KR" sz="1400"/>
          </a:p>
          <a:p>
            <a:pPr marL="285750" indent="-285750">
              <a:buFontTx/>
              <a:buChar char="-"/>
            </a:pPr>
            <a:r>
              <a:rPr lang="en-US" altLang="ko-KR" sz="1400"/>
              <a:t>model</a:t>
            </a:r>
            <a:r>
              <a:rPr lang="ko-KR" altLang="en-US" sz="1400"/>
              <a:t>에 </a:t>
            </a:r>
            <a:r>
              <a:rPr lang="en-US" altLang="ko-KR" sz="1400"/>
              <a:t>l2 regularizer </a:t>
            </a:r>
            <a:r>
              <a:rPr lang="ko-KR" altLang="en-US" sz="1400"/>
              <a:t>추가</a:t>
            </a:r>
            <a:endParaRPr lang="en-US" altLang="ko-KR" sz="1400"/>
          </a:p>
          <a:p>
            <a:pPr marL="285750" indent="-285750">
              <a:buFontTx/>
              <a:buChar char="-"/>
            </a:pPr>
            <a:r>
              <a:rPr lang="en-US" altLang="ko-KR" sz="1400"/>
              <a:t>SGD weight decay 5e-4</a:t>
            </a:r>
            <a:r>
              <a:rPr lang="ko-KR" altLang="en-US" sz="1400"/>
              <a:t>추가</a:t>
            </a:r>
            <a:endParaRPr lang="en-US" altLang="ko-KR" sz="1400"/>
          </a:p>
        </p:txBody>
      </p:sp>
    </p:spTree>
    <p:extLst>
      <p:ext uri="{BB962C8B-B14F-4D97-AF65-F5344CB8AC3E}">
        <p14:creationId xmlns:p14="http://schemas.microsoft.com/office/powerpoint/2010/main" val="21681521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75130E8-5DC8-E1D8-209B-B311B4F293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E9AA7-29BF-4588-B153-0341F1751ACF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CE535A3A-44B8-20D0-70D6-9E9186A0A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atinLnBrk="0"/>
            <a:r>
              <a:rPr lang="en-US" altLang="ko-KR" b="0" i="0">
                <a:solidFill>
                  <a:srgbClr val="FFFFFF"/>
                </a:solidFill>
                <a:effectLst/>
                <a:latin typeface="LGSmHaL"/>
              </a:rPr>
              <a:t>LG Graduate School of AI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3FBC3CA-2676-4226-7B7F-807F3C0942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152" y="1378575"/>
            <a:ext cx="5034413" cy="535613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22C084E-41AB-71B9-A686-656BE9B6C7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9651" y="681037"/>
            <a:ext cx="2758275" cy="94740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57170BE-51C4-2172-5229-436DFFB832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9583" y="2973492"/>
            <a:ext cx="6202119" cy="376122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8B036A8-095E-AA1E-1FDB-561AB078D9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3334" y="799933"/>
            <a:ext cx="3299636" cy="2054662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BBF8C09E-3741-7E50-D1EF-4415905D914A}"/>
              </a:ext>
            </a:extLst>
          </p:cNvPr>
          <p:cNvSpPr/>
          <p:nvPr/>
        </p:nvSpPr>
        <p:spPr>
          <a:xfrm>
            <a:off x="8464731" y="1262743"/>
            <a:ext cx="1114698" cy="17107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B5319E12-29D0-4D0B-6F4C-54B5349276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98269" y="1065913"/>
            <a:ext cx="2227196" cy="189434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3C50E65-B01B-6F1F-592E-30443F1EAD5B}"/>
              </a:ext>
            </a:extLst>
          </p:cNvPr>
          <p:cNvSpPr txBox="1"/>
          <p:nvPr/>
        </p:nvSpPr>
        <p:spPr>
          <a:xfrm>
            <a:off x="7838871" y="1427154"/>
            <a:ext cx="125172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500">
                <a:hlinkClick r:id="rId7"/>
              </a:rPr>
              <a:t>https://www.chosun.com/economy/2024/03/20/LJDJR6TQCZG4JFCUH2AZSWX7TE/</a:t>
            </a:r>
            <a:endParaRPr lang="en-US" altLang="ko-KR" sz="500"/>
          </a:p>
          <a:p>
            <a:endParaRPr lang="ko-KR" altLang="en-US" sz="5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D804414-45D3-21D1-8DDA-F52D6CE61569}"/>
              </a:ext>
            </a:extLst>
          </p:cNvPr>
          <p:cNvSpPr txBox="1"/>
          <p:nvPr/>
        </p:nvSpPr>
        <p:spPr>
          <a:xfrm>
            <a:off x="3565013" y="1827264"/>
            <a:ext cx="341158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700">
                <a:hlinkClick r:id="rId8"/>
              </a:rPr>
              <a:t>https://www.lgresearch.ai/aigraduateschool/introduction</a:t>
            </a:r>
            <a:endParaRPr lang="en-US" altLang="ko-KR" sz="700"/>
          </a:p>
          <a:p>
            <a:endParaRPr lang="ko-KR" altLang="en-US" sz="700"/>
          </a:p>
        </p:txBody>
      </p:sp>
    </p:spTree>
    <p:extLst>
      <p:ext uri="{BB962C8B-B14F-4D97-AF65-F5344CB8AC3E}">
        <p14:creationId xmlns:p14="http://schemas.microsoft.com/office/powerpoint/2010/main" val="17438374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4F476AC1-0CCE-F544-02FA-5E772FBFBE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3024"/>
            <a:ext cx="10515600" cy="43513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/>
              <a:t>CUDA</a:t>
            </a:r>
            <a:r>
              <a:rPr lang="ko-KR" altLang="en-US"/>
              <a:t> </a:t>
            </a:r>
            <a:r>
              <a:rPr lang="en-US" altLang="ko-KR"/>
              <a:t>Setting</a:t>
            </a:r>
          </a:p>
          <a:p>
            <a:pPr>
              <a:lnSpc>
                <a:spcPct val="150000"/>
              </a:lnSpc>
            </a:pPr>
            <a:r>
              <a:rPr lang="en-US" altLang="ko-KR"/>
              <a:t>VGG16 – ImageNet</a:t>
            </a:r>
          </a:p>
          <a:p>
            <a:pPr>
              <a:lnSpc>
                <a:spcPct val="150000"/>
              </a:lnSpc>
            </a:pPr>
            <a:r>
              <a:rPr lang="en-US" altLang="ko-KR"/>
              <a:t>VGG16 – ImageNet_mini</a:t>
            </a:r>
          </a:p>
          <a:p>
            <a:pPr>
              <a:lnSpc>
                <a:spcPct val="150000"/>
              </a:lnSpc>
            </a:pPr>
            <a:r>
              <a:rPr lang="en-US" altLang="ko-KR"/>
              <a:t>LG Graduate</a:t>
            </a:r>
            <a:r>
              <a:rPr lang="ko-KR" altLang="en-US"/>
              <a:t> </a:t>
            </a:r>
            <a:r>
              <a:rPr lang="en-US" altLang="ko-KR"/>
              <a:t>School</a:t>
            </a:r>
            <a:r>
              <a:rPr lang="ko-KR" altLang="en-US"/>
              <a:t> </a:t>
            </a:r>
            <a:r>
              <a:rPr lang="en-US" altLang="ko-KR"/>
              <a:t>of AI 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6E2F2B6-E048-CF98-1D2E-D3B8F0DDA8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E9AA7-29BF-4588-B153-0341F1751ACF}" type="slidenum">
              <a:rPr lang="ko-KR" altLang="en-US" smtClean="0"/>
              <a:t>2</a:t>
            </a:fld>
            <a:endParaRPr lang="ko-KR" altLang="en-US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AAB17CCB-C56E-E9EC-EA26-1EF43F400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Index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956368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548F95C-442B-413A-BF2A-0623E2D32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E9AA7-29BF-4588-B153-0341F1751ACF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9CAA24A2-25E0-467A-7937-CCC04C5B2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CUDA Setting</a:t>
            </a:r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B8DA8736-ECFF-F9FE-7E8D-CE8E1F8DD8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265" y="960056"/>
            <a:ext cx="2228239" cy="110481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ECC416B5-B288-E2D6-1500-108EDA2432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936" y="2126794"/>
            <a:ext cx="4412274" cy="397339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DC1ABAE-0A01-08D1-233E-AD41A40FDCC9}"/>
              </a:ext>
            </a:extLst>
          </p:cNvPr>
          <p:cNvSpPr txBox="1"/>
          <p:nvPr/>
        </p:nvSpPr>
        <p:spPr>
          <a:xfrm>
            <a:off x="2941423" y="1971627"/>
            <a:ext cx="4156063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>
                <a:hlinkClick r:id="rId4"/>
              </a:rPr>
              <a:t>https://seinchoi.notion.site/GPU-734ee164cea541e8af1b9f5cab6d41fe?pvs=4</a:t>
            </a:r>
            <a:endParaRPr lang="en-US" altLang="ko-KR" sz="1400"/>
          </a:p>
          <a:p>
            <a:endParaRPr lang="en-US" altLang="ko-KR" sz="14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06A6E3-1057-C80D-AB3F-97CD556DEE6B}"/>
              </a:ext>
            </a:extLst>
          </p:cNvPr>
          <p:cNvSpPr txBox="1"/>
          <p:nvPr/>
        </p:nvSpPr>
        <p:spPr>
          <a:xfrm>
            <a:off x="2941423" y="1655010"/>
            <a:ext cx="2415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/>
              <a:t>설치과정 기록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8AF4754-2854-1FEC-B37B-2A024BFDAD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3693033"/>
              </p:ext>
            </p:extLst>
          </p:nvPr>
        </p:nvGraphicFramePr>
        <p:xfrm>
          <a:off x="5025541" y="2809994"/>
          <a:ext cx="6539444" cy="32371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4861">
                  <a:extLst>
                    <a:ext uri="{9D8B030D-6E8A-4147-A177-3AD203B41FA5}">
                      <a16:colId xmlns:a16="http://schemas.microsoft.com/office/drawing/2014/main" val="3561380590"/>
                    </a:ext>
                  </a:extLst>
                </a:gridCol>
                <a:gridCol w="1634861">
                  <a:extLst>
                    <a:ext uri="{9D8B030D-6E8A-4147-A177-3AD203B41FA5}">
                      <a16:colId xmlns:a16="http://schemas.microsoft.com/office/drawing/2014/main" val="1104271294"/>
                    </a:ext>
                  </a:extLst>
                </a:gridCol>
                <a:gridCol w="1634861">
                  <a:extLst>
                    <a:ext uri="{9D8B030D-6E8A-4147-A177-3AD203B41FA5}">
                      <a16:colId xmlns:a16="http://schemas.microsoft.com/office/drawing/2014/main" val="3564606333"/>
                    </a:ext>
                  </a:extLst>
                </a:gridCol>
                <a:gridCol w="1634861">
                  <a:extLst>
                    <a:ext uri="{9D8B030D-6E8A-4147-A177-3AD203B41FA5}">
                      <a16:colId xmlns:a16="http://schemas.microsoft.com/office/drawing/2014/main" val="1207648905"/>
                    </a:ext>
                  </a:extLst>
                </a:gridCol>
              </a:tblGrid>
              <a:tr h="3318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Tensorflow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2.13.0</a:t>
                      </a:r>
                      <a:endParaRPr lang="ko-KR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2.15.0.post1</a:t>
                      </a:r>
                      <a:endParaRPr lang="ko-KR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2.11.0</a:t>
                      </a:r>
                      <a:endParaRPr lang="ko-KR" altLang="en-US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4272974"/>
                  </a:ext>
                </a:extLst>
              </a:tr>
              <a:tr h="3318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nvidia</a:t>
                      </a:r>
                      <a:endParaRPr lang="ko-KR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525</a:t>
                      </a:r>
                      <a:endParaRPr lang="ko-KR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535</a:t>
                      </a:r>
                      <a:endParaRPr lang="ko-KR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525</a:t>
                      </a:r>
                      <a:endParaRPr lang="ko-KR" altLang="en-US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72270819"/>
                  </a:ext>
                </a:extLst>
              </a:tr>
              <a:tr h="3318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cuda</a:t>
                      </a:r>
                      <a:endParaRPr lang="ko-KR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11.8.0</a:t>
                      </a:r>
                      <a:endParaRPr lang="ko-KR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12.2.2</a:t>
                      </a:r>
                      <a:endParaRPr lang="ko-KR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11.7.0</a:t>
                      </a:r>
                      <a:endParaRPr lang="ko-KR" altLang="en-US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4291819"/>
                  </a:ext>
                </a:extLst>
              </a:tr>
              <a:tr h="3318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cudnn</a:t>
                      </a:r>
                      <a:endParaRPr lang="ko-KR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8.6.0</a:t>
                      </a:r>
                      <a:endParaRPr lang="ko-KR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8.9.7</a:t>
                      </a:r>
                      <a:endParaRPr lang="ko-KR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8.5.0</a:t>
                      </a:r>
                      <a:endParaRPr lang="ko-KR" altLang="en-US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28404274"/>
                  </a:ext>
                </a:extLst>
              </a:tr>
              <a:tr h="3318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numpy</a:t>
                      </a:r>
                      <a:endParaRPr lang="ko-KR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1.23.5pip</a:t>
                      </a:r>
                      <a:endParaRPr lang="ko-KR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1.26.4</a:t>
                      </a:r>
                      <a:endParaRPr lang="ko-KR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1.23.5</a:t>
                      </a:r>
                      <a:endParaRPr lang="ko-KR" altLang="en-US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93066385"/>
                  </a:ext>
                </a:extLst>
              </a:tr>
              <a:tr h="3318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kernel</a:t>
                      </a:r>
                      <a:endParaRPr lang="ko-KR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6.5.0-25-generic</a:t>
                      </a:r>
                      <a:endParaRPr lang="ko-KR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/>
                        <a:t>6.5.0-25-generic</a:t>
                      </a:r>
                      <a:endParaRPr lang="ko-KR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/>
                        <a:t>6.5.0-25-generic</a:t>
                      </a:r>
                      <a:endParaRPr lang="ko-KR" altLang="en-US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78972023"/>
                  </a:ext>
                </a:extLst>
              </a:tr>
              <a:tr h="33182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/>
                        <a:t>ETA- ImageNet</a:t>
                      </a:r>
                      <a:r>
                        <a:rPr lang="ko-KR" altLang="en-US" sz="1200"/>
                        <a:t>기준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81848045"/>
                  </a:ext>
                </a:extLst>
              </a:tr>
              <a:tr h="3536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ETA)AlexNet</a:t>
                      </a:r>
                      <a:endParaRPr lang="ko-KR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5</a:t>
                      </a:r>
                      <a:r>
                        <a:rPr lang="ko-KR" altLang="en-US" sz="1200"/>
                        <a:t>시간</a:t>
                      </a:r>
                      <a:endParaRPr lang="en-US" altLang="ko-KR" sz="1200"/>
                    </a:p>
                    <a:p>
                      <a:pPr algn="ctr" latinLnBrk="1"/>
                      <a:endParaRPr lang="en-US" altLang="ko-K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2</a:t>
                      </a:r>
                      <a:r>
                        <a:rPr lang="ko-KR" altLang="en-US" sz="1200"/>
                        <a:t>시간 </a:t>
                      </a:r>
                      <a:r>
                        <a:rPr lang="en-US" altLang="ko-KR" sz="1200"/>
                        <a:t>10</a:t>
                      </a:r>
                      <a:r>
                        <a:rPr lang="ko-KR" altLang="en-US" sz="1200"/>
                        <a:t>분</a:t>
                      </a:r>
                      <a:endParaRPr lang="en-US" altLang="ko-KR" sz="1200"/>
                    </a:p>
                    <a:p>
                      <a:pPr algn="ctr" latinLnBrk="1"/>
                      <a:endParaRPr lang="ko-KR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6</a:t>
                      </a:r>
                      <a:r>
                        <a:rPr lang="ko-KR" altLang="en-US" sz="1200"/>
                        <a:t>시간</a:t>
                      </a:r>
                      <a:endParaRPr lang="en-US" altLang="ko-KR" sz="1200"/>
                    </a:p>
                    <a:p>
                      <a:pPr algn="ctr" latinLnBrk="1"/>
                      <a:endParaRPr lang="ko-KR" altLang="en-US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6404000"/>
                  </a:ext>
                </a:extLst>
              </a:tr>
              <a:tr h="3318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ETA)Inception</a:t>
                      </a:r>
                      <a:endParaRPr lang="ko-KR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5</a:t>
                      </a:r>
                      <a:r>
                        <a:rPr lang="ko-KR" altLang="en-US" sz="1200"/>
                        <a:t>시간</a:t>
                      </a:r>
                      <a:endParaRPr lang="en-US" altLang="ko-KR" sz="1200"/>
                    </a:p>
                    <a:p>
                      <a:pPr algn="ctr" latinLnBrk="1"/>
                      <a:endParaRPr lang="ko-KR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5</a:t>
                      </a:r>
                      <a:r>
                        <a:rPr lang="ko-KR" altLang="en-US" sz="1200"/>
                        <a:t>시간 </a:t>
                      </a:r>
                      <a:r>
                        <a:rPr lang="en-US" altLang="ko-KR" sz="1200"/>
                        <a:t>40</a:t>
                      </a:r>
                      <a:r>
                        <a:rPr lang="ko-KR" altLang="en-US" sz="1200"/>
                        <a:t>분</a:t>
                      </a:r>
                      <a:endParaRPr lang="en-US" altLang="ko-KR" sz="1200"/>
                    </a:p>
                    <a:p>
                      <a:pPr algn="ctr" latinLnBrk="1"/>
                      <a:endParaRPr lang="ko-KR" altLang="en-US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6184456"/>
                  </a:ext>
                </a:extLst>
              </a:tr>
            </a:tbl>
          </a:graphicData>
        </a:graphic>
      </p:graphicFrame>
      <p:pic>
        <p:nvPicPr>
          <p:cNvPr id="22" name="그림 21" descr="텍스트, 폰트, 스크린샷, 그래픽이(가) 표시된 사진&#10;&#10;자동 생성된 설명">
            <a:extLst>
              <a:ext uri="{FF2B5EF4-FFF2-40B4-BE49-F238E27FC236}">
                <a16:creationId xmlns:a16="http://schemas.microsoft.com/office/drawing/2014/main" id="{F4D3E21C-8F0E-EA2D-4E06-0C9DCBF4B1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1489" y="5362009"/>
            <a:ext cx="922020" cy="292432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75666E59-8B79-09E7-048D-46EED1850E3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600" y="5403435"/>
            <a:ext cx="1028844" cy="209579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90DEBB17-3EB0-08EF-BC2E-6EA9FC8A46A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600" y="5856635"/>
            <a:ext cx="1038370" cy="190527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F5781CF5-9803-958D-23FA-F5C881DC21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32"/>
          <a:stretch/>
        </p:blipFill>
        <p:spPr bwMode="auto">
          <a:xfrm>
            <a:off x="10195704" y="5377308"/>
            <a:ext cx="1123950" cy="198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3A65C0C8-50F6-3BDB-88C3-3DABF8C6B7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8567" y="5856635"/>
            <a:ext cx="1038225" cy="276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EF028BD4-DD2F-89DC-947F-1D2289625EC8}"/>
              </a:ext>
            </a:extLst>
          </p:cNvPr>
          <p:cNvSpPr txBox="1"/>
          <p:nvPr/>
        </p:nvSpPr>
        <p:spPr>
          <a:xfrm>
            <a:off x="6854159" y="1667077"/>
            <a:ext cx="35128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/>
              <a:t>결론 </a:t>
            </a:r>
            <a:r>
              <a:rPr lang="en-US" altLang="ko-KR" sz="1600"/>
              <a:t>: tensorflow 2.15.0.post1 </a:t>
            </a:r>
            <a:r>
              <a:rPr lang="ko-KR" altLang="en-US" sz="1600"/>
              <a:t>사용</a:t>
            </a:r>
            <a:r>
              <a:rPr lang="en-US" altLang="ko-KR" sz="1600"/>
              <a:t> </a:t>
            </a:r>
            <a:endParaRPr lang="ko-KR" altLang="en-US" sz="1600"/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9B000B04-6AC0-AE67-2C7C-7D6DE140486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79938" y="4808347"/>
            <a:ext cx="1508848" cy="1353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6620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FBB7CF6-1AAE-FAF4-B26A-F26E976AD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E9AA7-29BF-4588-B153-0341F1751ACF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780B1C60-1D73-6D95-851B-990B1F703F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VGG16  dataset</a:t>
            </a:r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E33D26B-74C1-6988-CE09-572836651C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445" t="10691" r="7450" b="6626"/>
          <a:stretch/>
        </p:blipFill>
        <p:spPr>
          <a:xfrm>
            <a:off x="625566" y="1898471"/>
            <a:ext cx="2640148" cy="269153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3976035-89F8-09FE-FC47-018E3F1516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524" t="9264" r="11955" b="4074"/>
          <a:stretch/>
        </p:blipFill>
        <p:spPr>
          <a:xfrm>
            <a:off x="5612679" y="1830581"/>
            <a:ext cx="3313609" cy="274284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0CEC587-871D-63B1-25CA-57F464BB1162}"/>
              </a:ext>
            </a:extLst>
          </p:cNvPr>
          <p:cNvSpPr txBox="1"/>
          <p:nvPr/>
        </p:nvSpPr>
        <p:spPr>
          <a:xfrm>
            <a:off x="463155" y="892716"/>
            <a:ext cx="107404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/>
              <a:t>아래 이미지는 시각적으로 볼 수 있도록                                           를 빼고 출력한 것 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9C6B050-3680-EEFD-3D85-2669B6D635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6879" y="922446"/>
            <a:ext cx="2811397" cy="28625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A041F39-88ED-BB27-F30A-99232E0C2C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687" y="1298133"/>
            <a:ext cx="5556068" cy="51090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0B39BB34-0FE5-B619-0409-1D9DFB82AC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6679" y="5048965"/>
            <a:ext cx="5395152" cy="159051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06D06C5-9916-A103-BBC1-63E175DA40AF}"/>
              </a:ext>
            </a:extLst>
          </p:cNvPr>
          <p:cNvSpPr txBox="1"/>
          <p:nvPr/>
        </p:nvSpPr>
        <p:spPr>
          <a:xfrm>
            <a:off x="463155" y="4635408"/>
            <a:ext cx="19665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/>
              <a:t>1. </a:t>
            </a:r>
            <a:r>
              <a:rPr lang="ko-KR" altLang="en-US" sz="1600"/>
              <a:t>불러오기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1B79D22A-9BA0-6B90-CF0A-C892B19B6F1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96148" y="5048966"/>
            <a:ext cx="6105555" cy="138288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65718A3-071B-1843-0534-E7903E914478}"/>
              </a:ext>
            </a:extLst>
          </p:cNvPr>
          <p:cNvSpPr txBox="1"/>
          <p:nvPr/>
        </p:nvSpPr>
        <p:spPr>
          <a:xfrm>
            <a:off x="5531831" y="4635408"/>
            <a:ext cx="33857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/>
              <a:t>2. train_ds</a:t>
            </a:r>
            <a:r>
              <a:rPr lang="ko-KR" altLang="en-US" sz="1600"/>
              <a:t>만 </a:t>
            </a:r>
            <a:r>
              <a:rPr lang="en-US" altLang="ko-KR" sz="1600"/>
              <a:t>random resize</a:t>
            </a:r>
            <a:endParaRPr lang="ko-KR" altLang="en-US" sz="160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5E2D6CF7-1875-CB98-DD3D-1D18BD0A219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26287" y="1830581"/>
            <a:ext cx="3216481" cy="1382882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F8684F61-C862-7087-B474-7F967557480B}"/>
              </a:ext>
            </a:extLst>
          </p:cNvPr>
          <p:cNvSpPr/>
          <p:nvPr/>
        </p:nvSpPr>
        <p:spPr>
          <a:xfrm>
            <a:off x="9866091" y="2838993"/>
            <a:ext cx="514526" cy="94345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45547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FBB7CF6-1AAE-FAF4-B26A-F26E976AD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E9AA7-29BF-4588-B153-0341F1751ACF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780B1C60-1D73-6D95-851B-990B1F703F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VGG16  dataset</a:t>
            </a:r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06D06C5-9916-A103-BBC1-63E175DA40AF}"/>
              </a:ext>
            </a:extLst>
          </p:cNvPr>
          <p:cNvSpPr txBox="1"/>
          <p:nvPr/>
        </p:nvSpPr>
        <p:spPr>
          <a:xfrm>
            <a:off x="463154" y="3798623"/>
            <a:ext cx="36472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/>
              <a:t>3. </a:t>
            </a:r>
            <a:r>
              <a:rPr lang="ko-KR" altLang="en-US" sz="1600"/>
              <a:t>정규화</a:t>
            </a:r>
            <a:r>
              <a:rPr lang="en-US" altLang="ko-KR" sz="1600"/>
              <a:t>, crop, flip, RGB </a:t>
            </a:r>
            <a:r>
              <a:rPr lang="ko-KR" altLang="en-US" sz="1600"/>
              <a:t>색상값 변경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AB9D1ADA-E431-8473-DB5E-1EC1CD3436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267" t="5819" r="10883" b="3031"/>
          <a:stretch/>
        </p:blipFill>
        <p:spPr>
          <a:xfrm>
            <a:off x="766354" y="681037"/>
            <a:ext cx="3344091" cy="289930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4191396-148F-5650-5BB5-1D76E3A12B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154" y="5769252"/>
            <a:ext cx="5877745" cy="704948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82E10DA3-0B4B-F803-C3D9-2F0F427087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154" y="4355456"/>
            <a:ext cx="6327177" cy="1413796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E1073C44-9773-8A01-8AA8-58BB2E7CA7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96147" y="1682014"/>
            <a:ext cx="5173933" cy="423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0110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FBB7CF6-1AAE-FAF4-B26A-F26E976AD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E9AA7-29BF-4588-B153-0341F1751ACF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780B1C60-1D73-6D95-851B-990B1F703F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VGG16  dataset</a:t>
            </a:r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65718A3-071B-1843-0534-E7903E914478}"/>
              </a:ext>
            </a:extLst>
          </p:cNvPr>
          <p:cNvSpPr txBox="1"/>
          <p:nvPr/>
        </p:nvSpPr>
        <p:spPr>
          <a:xfrm>
            <a:off x="1073333" y="3807331"/>
            <a:ext cx="33857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/>
              <a:t>4. </a:t>
            </a:r>
            <a:r>
              <a:rPr lang="ko-KR" altLang="en-US" sz="1600"/>
              <a:t>평균차감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11CF3F6C-741E-695B-DD94-2829EB58C0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1" t="5576"/>
          <a:stretch/>
        </p:blipFill>
        <p:spPr>
          <a:xfrm>
            <a:off x="1343299" y="820939"/>
            <a:ext cx="3621399" cy="2986392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AB1DDED9-BAA9-292A-3CF5-A5FB620D5E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332" y="4266095"/>
            <a:ext cx="7237189" cy="2160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8441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2F89C7F-8D32-5BF7-EBCD-5EE99CAAE8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E9AA7-29BF-4588-B153-0341F1751ACF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9113B7D4-7FA2-0167-2914-D6F20B131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VGG16  dataset</a:t>
            </a:r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18F1CD0-776B-FD1A-BF79-09A6EAC704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641" y="800251"/>
            <a:ext cx="5056936" cy="412949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DA701D1-AAA8-2FDD-51AE-371774CF84B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9613" b="56564"/>
          <a:stretch/>
        </p:blipFill>
        <p:spPr>
          <a:xfrm>
            <a:off x="125641" y="4929743"/>
            <a:ext cx="5056936" cy="179622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5CBBC7B-22D9-7C56-4195-4DB7D82CF04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4144"/>
          <a:stretch/>
        </p:blipFill>
        <p:spPr>
          <a:xfrm>
            <a:off x="5284618" y="3372627"/>
            <a:ext cx="6781741" cy="257924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5017112-57C0-7D84-F822-B8EAEB87C28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5088"/>
          <a:stretch/>
        </p:blipFill>
        <p:spPr>
          <a:xfrm>
            <a:off x="5284618" y="1344755"/>
            <a:ext cx="5617717" cy="2027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4500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400E358-1396-1130-639E-3FC1B3B47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E9AA7-29BF-4588-B153-0341F1751ACF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FA3E833B-07AF-85BE-4473-8D0A200DB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VGG16 model</a:t>
            </a:r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7BBE2A73-9716-259F-C14C-9520BD0FCC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266" y="737717"/>
            <a:ext cx="11819467" cy="5801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7675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400E358-1396-1130-639E-3FC1B3B47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E9AA7-29BF-4588-B153-0341F1751ACF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FA3E833B-07AF-85BE-4473-8D0A200DB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VGG16 model</a:t>
            </a:r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0940D8B-DE71-B4F9-B807-93A88D2C68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671" y="859835"/>
            <a:ext cx="2664954" cy="387762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6307A61-645C-F152-C46F-9E4F7D0136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6625" y="859835"/>
            <a:ext cx="2661677" cy="241476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951381E-4D46-E0D9-C7AA-EAE19AC0DB2A}"/>
              </a:ext>
            </a:extLst>
          </p:cNvPr>
          <p:cNvSpPr txBox="1"/>
          <p:nvPr/>
        </p:nvSpPr>
        <p:spPr>
          <a:xfrm>
            <a:off x="1515291" y="4787562"/>
            <a:ext cx="25074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이전 모델 파라미터 수</a:t>
            </a:r>
            <a:endParaRPr lang="en-US" altLang="ko-KR"/>
          </a:p>
          <a:p>
            <a:r>
              <a:rPr lang="en-US" altLang="ko-KR"/>
              <a:t>: 37,694,248 (37.6M)</a:t>
            </a:r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5E1B333-8677-AB85-3B75-3D23E02697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4029" y="879018"/>
            <a:ext cx="3204359" cy="498456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677D774-706F-E212-96E1-421D05AED9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78388" y="879017"/>
            <a:ext cx="3204360" cy="330980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C91A1A6-0A64-190F-77D7-0D1C481A203E}"/>
              </a:ext>
            </a:extLst>
          </p:cNvPr>
          <p:cNvSpPr txBox="1"/>
          <p:nvPr/>
        </p:nvSpPr>
        <p:spPr>
          <a:xfrm>
            <a:off x="9275999" y="4787562"/>
            <a:ext cx="25074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현재 모델 파라미터 수</a:t>
            </a:r>
            <a:endParaRPr lang="en-US" altLang="ko-KR"/>
          </a:p>
          <a:p>
            <a:r>
              <a:rPr lang="en-US" altLang="ko-KR"/>
              <a:t>: 138,357,544 (138M)</a:t>
            </a:r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54F2182-9F16-C479-5862-7E064A46B23B}"/>
              </a:ext>
            </a:extLst>
          </p:cNvPr>
          <p:cNvSpPr txBox="1"/>
          <p:nvPr/>
        </p:nvSpPr>
        <p:spPr>
          <a:xfrm>
            <a:off x="4388641" y="5969999"/>
            <a:ext cx="34147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파라미터 수 변화의 주요 요인 </a:t>
            </a:r>
            <a:r>
              <a:rPr lang="en-US" altLang="ko-KR"/>
              <a:t>:</a:t>
            </a:r>
          </a:p>
          <a:p>
            <a:r>
              <a:rPr lang="en-US" altLang="ko-KR"/>
              <a:t> Conv2D</a:t>
            </a:r>
            <a:r>
              <a:rPr lang="ko-KR" altLang="en-US"/>
              <a:t>에 </a:t>
            </a:r>
            <a:r>
              <a:rPr lang="en-US" altLang="ko-KR"/>
              <a:t>stride (1,1) </a:t>
            </a:r>
            <a:r>
              <a:rPr lang="ko-KR" altLang="en-US"/>
              <a:t>추가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3359301-9B0F-3FD5-F464-6357B4B722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70" t="88661" r="18652" b="1520"/>
          <a:stretch/>
        </p:blipFill>
        <p:spPr bwMode="auto">
          <a:xfrm>
            <a:off x="8610600" y="5544396"/>
            <a:ext cx="3581400" cy="564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80E4A2B7-6F6F-121D-DF63-3C0CA1262CCA}"/>
              </a:ext>
            </a:extLst>
          </p:cNvPr>
          <p:cNvSpPr/>
          <p:nvPr/>
        </p:nvSpPr>
        <p:spPr>
          <a:xfrm>
            <a:off x="11353800" y="5737204"/>
            <a:ext cx="429617" cy="365126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BA71CED-F96D-1423-982F-874351C754B1}"/>
              </a:ext>
            </a:extLst>
          </p:cNvPr>
          <p:cNvSpPr/>
          <p:nvPr/>
        </p:nvSpPr>
        <p:spPr>
          <a:xfrm>
            <a:off x="9552583" y="3744649"/>
            <a:ext cx="514526" cy="148082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10847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Inception-v4</Template>
  <TotalTime>19700</TotalTime>
  <Words>359</Words>
  <Application>Microsoft Office PowerPoint</Application>
  <PresentationFormat>와이드스크린</PresentationFormat>
  <Paragraphs>97</Paragraphs>
  <Slides>15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19" baseType="lpstr">
      <vt:lpstr>LGSmHaL</vt:lpstr>
      <vt:lpstr>맑은 고딕</vt:lpstr>
      <vt:lpstr>Arial</vt:lpstr>
      <vt:lpstr>Office 테마</vt:lpstr>
      <vt:lpstr>VGG16 (2)</vt:lpstr>
      <vt:lpstr>Index</vt:lpstr>
      <vt:lpstr>CUDA Setting</vt:lpstr>
      <vt:lpstr>VGG16  dataset</vt:lpstr>
      <vt:lpstr>VGG16  dataset</vt:lpstr>
      <vt:lpstr>VGG16  dataset</vt:lpstr>
      <vt:lpstr>VGG16  dataset</vt:lpstr>
      <vt:lpstr>VGG16 model</vt:lpstr>
      <vt:lpstr>VGG16 model</vt:lpstr>
      <vt:lpstr>VGG16 compile, train</vt:lpstr>
      <vt:lpstr>VGG16 – ImageNet</vt:lpstr>
      <vt:lpstr>VGG16 – ImageNet_mini</vt:lpstr>
      <vt:lpstr>VGG16 – ImageNet_mini2</vt:lpstr>
      <vt:lpstr>VGG16 – ImageNet_mini3</vt:lpstr>
      <vt:lpstr>LG Graduate School of AI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Inception-v4(3)</dc:title>
  <dc:creator>sein choi</dc:creator>
  <cp:lastModifiedBy>sein choi</cp:lastModifiedBy>
  <cp:revision>30</cp:revision>
  <dcterms:created xsi:type="dcterms:W3CDTF">2024-03-07T04:24:07Z</dcterms:created>
  <dcterms:modified xsi:type="dcterms:W3CDTF">2024-03-25T07:57:56Z</dcterms:modified>
</cp:coreProperties>
</file>